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0" r:id="rId3"/>
    <p:sldId id="261" r:id="rId4"/>
    <p:sldId id="258" r:id="rId5"/>
    <p:sldId id="259" r:id="rId6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45" userDrawn="1">
          <p15:clr>
            <a:srgbClr val="A4A3A4"/>
          </p15:clr>
        </p15:guide>
        <p15:guide id="3" pos="7495" userDrawn="1">
          <p15:clr>
            <a:srgbClr val="A4A3A4"/>
          </p15:clr>
        </p15:guide>
        <p15:guide id="4" orient="horz" pos="7268" userDrawn="1">
          <p15:clr>
            <a:srgbClr val="A4A3A4"/>
          </p15:clr>
        </p15:guide>
        <p15:guide id="5" pos="4320" userDrawn="1">
          <p15:clr>
            <a:srgbClr val="A4A3A4"/>
          </p15:clr>
        </p15:guide>
        <p15:guide id="6" orient="horz" pos="2234" userDrawn="1">
          <p15:clr>
            <a:srgbClr val="A4A3A4"/>
          </p15:clr>
        </p15:guide>
        <p15:guide id="8" orient="horz" pos="3866" userDrawn="1">
          <p15:clr>
            <a:srgbClr val="A4A3A4"/>
          </p15:clr>
        </p15:guide>
        <p15:guide id="9" orient="horz" pos="4320" userDrawn="1">
          <p15:clr>
            <a:srgbClr val="A4A3A4"/>
          </p15:clr>
        </p15:guide>
        <p15:guide id="11" pos="6134" userDrawn="1">
          <p15:clr>
            <a:srgbClr val="A4A3A4"/>
          </p15:clr>
        </p15:guide>
        <p15:guide id="12" pos="2733" userDrawn="1">
          <p15:clr>
            <a:srgbClr val="A4A3A4"/>
          </p15:clr>
        </p15:guide>
        <p15:guide id="13" pos="31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2F60"/>
    <a:srgbClr val="E2D2AF"/>
    <a:srgbClr val="B1823C"/>
    <a:srgbClr val="FECC00"/>
    <a:srgbClr val="4B345D"/>
    <a:srgbClr val="817F66"/>
    <a:srgbClr val="B7B49F"/>
    <a:srgbClr val="A2A089"/>
    <a:srgbClr val="C1B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>
        <p:scale>
          <a:sx n="50" d="100"/>
          <a:sy n="50" d="100"/>
        </p:scale>
        <p:origin x="2592" y="324"/>
      </p:cViewPr>
      <p:guideLst>
        <p:guide orient="horz" pos="1145"/>
        <p:guide pos="7495"/>
        <p:guide orient="horz" pos="7268"/>
        <p:guide pos="4320"/>
        <p:guide orient="horz" pos="2234"/>
        <p:guide orient="horz" pos="3866"/>
        <p:guide orient="horz" pos="4320"/>
        <p:guide pos="6134"/>
        <p:guide pos="2733"/>
        <p:guide pos="318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13/10/2025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3837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13/10/2025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4710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13/10/2025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1038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13/10/2025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73555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13/10/2025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7569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13/10/2025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36153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13/10/2025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4784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13/10/2025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5892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13/10/2025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6838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13/10/2025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8579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13/10/2025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1818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9ABB3-369C-4BC2-BD61-138A525F3506}" type="datetimeFigureOut">
              <a:rPr lang="pt-BR" smtClean="0"/>
              <a:t>13/10/2025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1693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59823411-6819-7109-6049-996B5CB1C3E7}"/>
              </a:ext>
            </a:extLst>
          </p:cNvPr>
          <p:cNvSpPr/>
          <p:nvPr/>
        </p:nvSpPr>
        <p:spPr>
          <a:xfrm>
            <a:off x="-112143" y="-69011"/>
            <a:ext cx="13940287" cy="13854023"/>
          </a:xfrm>
          <a:prstGeom prst="rect">
            <a:avLst/>
          </a:prstGeom>
          <a:solidFill>
            <a:srgbClr val="922F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82376DBE-C0A8-F1C6-A2F6-2A0AADB41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42" r="18242"/>
          <a:stretch>
            <a:fillRect/>
          </a:stretch>
        </p:blipFill>
        <p:spPr>
          <a:xfrm>
            <a:off x="-270000" y="-69011"/>
            <a:ext cx="14256000" cy="13854023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9F9AFF5-24C9-4502-A109-CD05275BEC95}"/>
              </a:ext>
            </a:extLst>
          </p:cNvPr>
          <p:cNvSpPr txBox="1"/>
          <p:nvPr/>
        </p:nvSpPr>
        <p:spPr>
          <a:xfrm>
            <a:off x="1817688" y="1347750"/>
            <a:ext cx="6876709" cy="1083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</a:rPr>
              <a:t>XX </a:t>
            </a:r>
            <a:r>
              <a:rPr lang="pt-BR" sz="3200" b="1" dirty="0" err="1">
                <a:solidFill>
                  <a:schemeClr val="bg1"/>
                </a:solidFill>
              </a:rPr>
              <a:t>nov</a:t>
            </a:r>
            <a:r>
              <a:rPr lang="pt-BR" sz="3200" b="1" dirty="0">
                <a:solidFill>
                  <a:schemeClr val="bg1"/>
                </a:solidFill>
              </a:rPr>
              <a:t> | </a:t>
            </a:r>
            <a:r>
              <a:rPr lang="pt-BR" sz="3200" b="1" dirty="0" err="1">
                <a:solidFill>
                  <a:schemeClr val="bg1"/>
                </a:solidFill>
              </a:rPr>
              <a:t>xxh</a:t>
            </a:r>
            <a:endParaRPr lang="pt-BR" sz="3200" b="1" dirty="0">
              <a:solidFill>
                <a:schemeClr val="bg1"/>
              </a:solidFill>
            </a:endParaRPr>
          </a:p>
          <a:p>
            <a:pPr>
              <a:lnSpc>
                <a:spcPts val="4200"/>
              </a:lnSpc>
            </a:pPr>
            <a:r>
              <a:rPr lang="pt-BR" sz="2800" dirty="0">
                <a:solidFill>
                  <a:schemeClr val="bg1"/>
                </a:solidFill>
              </a:rPr>
              <a:t>Digitar o local da atividade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47D1B95-FA29-4B5C-A2E8-2C99C445C320}"/>
              </a:ext>
            </a:extLst>
          </p:cNvPr>
          <p:cNvSpPr txBox="1"/>
          <p:nvPr/>
        </p:nvSpPr>
        <p:spPr>
          <a:xfrm>
            <a:off x="1847293" y="3573010"/>
            <a:ext cx="789043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5200" b="1" dirty="0">
                <a:solidFill>
                  <a:schemeClr val="bg1"/>
                </a:solidFill>
              </a:rPr>
              <a:t>Nome/Título da Atividade Submetida no SIGAA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AE7A365-E288-41D6-8F67-4C6ACE7D7ABE}"/>
              </a:ext>
            </a:extLst>
          </p:cNvPr>
          <p:cNvSpPr txBox="1"/>
          <p:nvPr/>
        </p:nvSpPr>
        <p:spPr>
          <a:xfrm>
            <a:off x="1817688" y="6137275"/>
            <a:ext cx="542544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</a:rPr>
              <a:t>PARTICIPANTES</a:t>
            </a:r>
          </a:p>
          <a:p>
            <a:r>
              <a:rPr lang="pt-BR" sz="28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8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8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800" b="1" dirty="0">
              <a:solidFill>
                <a:schemeClr val="bg1"/>
              </a:solidFill>
            </a:endParaRPr>
          </a:p>
          <a:p>
            <a:r>
              <a:rPr lang="pt-BR" sz="2800" b="1" dirty="0">
                <a:solidFill>
                  <a:schemeClr val="bg1"/>
                </a:solidFill>
              </a:rPr>
              <a:t>MEDIAÇÃO</a:t>
            </a:r>
          </a:p>
          <a:p>
            <a:r>
              <a:rPr lang="pt-BR" sz="28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dirty="0">
              <a:solidFill>
                <a:schemeClr val="bg1"/>
              </a:solidFill>
            </a:endParaRPr>
          </a:p>
          <a:p>
            <a:r>
              <a:rPr lang="pt-BR" i="1" dirty="0">
                <a:solidFill>
                  <a:srgbClr val="FECC00"/>
                </a:solidFill>
              </a:rPr>
              <a:t>*Modelo sugerido para divulgação nas redes sociais (1080x1080px). As equipes podem criar layouts próprios para suas peças a partir dos elementos de identidade visual da marca SU24.</a:t>
            </a:r>
          </a:p>
        </p:txBody>
      </p: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6CAE7A13-10DF-8E41-610C-90D312D7B523}"/>
              </a:ext>
            </a:extLst>
          </p:cNvPr>
          <p:cNvCxnSpPr/>
          <p:nvPr/>
        </p:nvCxnSpPr>
        <p:spPr>
          <a:xfrm>
            <a:off x="1817688" y="2898000"/>
            <a:ext cx="7920037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ângulo 10">
            <a:extLst>
              <a:ext uri="{FF2B5EF4-FFF2-40B4-BE49-F238E27FC236}">
                <a16:creationId xmlns:a16="http://schemas.microsoft.com/office/drawing/2014/main" id="{62C2EF34-94C1-B57E-31AC-57410A15A462}"/>
              </a:ext>
            </a:extLst>
          </p:cNvPr>
          <p:cNvSpPr/>
          <p:nvPr/>
        </p:nvSpPr>
        <p:spPr>
          <a:xfrm>
            <a:off x="-112143" y="11537951"/>
            <a:ext cx="13940288" cy="2247062"/>
          </a:xfrm>
          <a:prstGeom prst="rect">
            <a:avLst/>
          </a:prstGeom>
          <a:solidFill>
            <a:srgbClr val="922F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66D59389-DABB-CD0B-7C29-77F5B06EB6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001" y="11502485"/>
            <a:ext cx="7236708" cy="2287882"/>
          </a:xfrm>
          <a:prstGeom prst="rect">
            <a:avLst/>
          </a:prstGeom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EB2ECD9A-A4F4-9E32-7C59-33085298F960}"/>
              </a:ext>
            </a:extLst>
          </p:cNvPr>
          <p:cNvSpPr txBox="1"/>
          <p:nvPr/>
        </p:nvSpPr>
        <p:spPr>
          <a:xfrm>
            <a:off x="1847293" y="12396399"/>
            <a:ext cx="6876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chemeClr val="bg1"/>
                </a:solidFill>
              </a:rPr>
              <a:t>Realização:</a:t>
            </a: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97858840-03CC-0C50-8962-577E2DF425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6624" y="11178000"/>
            <a:ext cx="2882180" cy="288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798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FAD4F-627F-2FEF-82AE-74E6993F5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515577A4-0793-C7F8-372C-3AA72B657031}"/>
              </a:ext>
            </a:extLst>
          </p:cNvPr>
          <p:cNvSpPr/>
          <p:nvPr/>
        </p:nvSpPr>
        <p:spPr>
          <a:xfrm>
            <a:off x="-112143" y="-69011"/>
            <a:ext cx="13940287" cy="13854023"/>
          </a:xfrm>
          <a:prstGeom prst="rect">
            <a:avLst/>
          </a:prstGeom>
          <a:solidFill>
            <a:srgbClr val="B182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35395C7B-FEAE-D43A-6FEE-F6B4E8E004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39" r="18239"/>
          <a:stretch>
            <a:fillRect/>
          </a:stretch>
        </p:blipFill>
        <p:spPr>
          <a:xfrm>
            <a:off x="-269999" y="-68400"/>
            <a:ext cx="14256000" cy="138528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D4E508A8-B30B-E072-06C3-A5087780537E}"/>
              </a:ext>
            </a:extLst>
          </p:cNvPr>
          <p:cNvSpPr txBox="1"/>
          <p:nvPr/>
        </p:nvSpPr>
        <p:spPr>
          <a:xfrm>
            <a:off x="1817688" y="1347750"/>
            <a:ext cx="6876709" cy="1083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</a:rPr>
              <a:t>XX </a:t>
            </a:r>
            <a:r>
              <a:rPr lang="pt-BR" sz="3200" b="1" dirty="0" err="1">
                <a:solidFill>
                  <a:schemeClr val="bg1"/>
                </a:solidFill>
              </a:rPr>
              <a:t>nov</a:t>
            </a:r>
            <a:r>
              <a:rPr lang="pt-BR" sz="3200" b="1" dirty="0">
                <a:solidFill>
                  <a:schemeClr val="bg1"/>
                </a:solidFill>
              </a:rPr>
              <a:t> | </a:t>
            </a:r>
            <a:r>
              <a:rPr lang="pt-BR" sz="3200" b="1" dirty="0" err="1">
                <a:solidFill>
                  <a:schemeClr val="bg1"/>
                </a:solidFill>
              </a:rPr>
              <a:t>xxh</a:t>
            </a:r>
            <a:endParaRPr lang="pt-BR" sz="3200" b="1" dirty="0">
              <a:solidFill>
                <a:schemeClr val="bg1"/>
              </a:solidFill>
            </a:endParaRPr>
          </a:p>
          <a:p>
            <a:pPr>
              <a:lnSpc>
                <a:spcPts val="4200"/>
              </a:lnSpc>
            </a:pPr>
            <a:r>
              <a:rPr lang="pt-BR" sz="2800" dirty="0">
                <a:solidFill>
                  <a:schemeClr val="bg1"/>
                </a:solidFill>
              </a:rPr>
              <a:t>Digitar o local da atividade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05ED7000-1EB5-E87B-DA20-F71E4AAF57AA}"/>
              </a:ext>
            </a:extLst>
          </p:cNvPr>
          <p:cNvSpPr txBox="1"/>
          <p:nvPr/>
        </p:nvSpPr>
        <p:spPr>
          <a:xfrm>
            <a:off x="1847293" y="3573010"/>
            <a:ext cx="789043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5200" b="1" dirty="0">
                <a:solidFill>
                  <a:schemeClr val="bg1"/>
                </a:solidFill>
              </a:rPr>
              <a:t>Nome/Título da Atividade Submetida no SIGAA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2C86C01-1412-FBF1-B692-3B1E44035110}"/>
              </a:ext>
            </a:extLst>
          </p:cNvPr>
          <p:cNvSpPr txBox="1"/>
          <p:nvPr/>
        </p:nvSpPr>
        <p:spPr>
          <a:xfrm>
            <a:off x="1817688" y="6137275"/>
            <a:ext cx="542544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</a:rPr>
              <a:t>PARTICIPANTES</a:t>
            </a:r>
          </a:p>
          <a:p>
            <a:r>
              <a:rPr lang="pt-BR" sz="28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8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8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800" b="1" dirty="0">
              <a:solidFill>
                <a:schemeClr val="bg1"/>
              </a:solidFill>
            </a:endParaRPr>
          </a:p>
          <a:p>
            <a:r>
              <a:rPr lang="pt-BR" sz="2800" b="1" dirty="0">
                <a:solidFill>
                  <a:schemeClr val="bg1"/>
                </a:solidFill>
              </a:rPr>
              <a:t>MEDIAÇÃO</a:t>
            </a:r>
          </a:p>
          <a:p>
            <a:r>
              <a:rPr lang="pt-BR" sz="28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dirty="0">
              <a:solidFill>
                <a:schemeClr val="bg1"/>
              </a:solidFill>
            </a:endParaRPr>
          </a:p>
          <a:p>
            <a:r>
              <a:rPr lang="pt-BR" i="1" dirty="0">
                <a:solidFill>
                  <a:srgbClr val="FECC00"/>
                </a:solidFill>
              </a:rPr>
              <a:t>*Modelo sugerido para divulgação nas redes sociais (1080x1080px). As equipes podem criar layouts próprios para suas peças a partir dos elementos de identidade visual da marca SU24.</a:t>
            </a:r>
          </a:p>
        </p:txBody>
      </p: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129D958D-EBFA-88ED-1B75-C91FC2E0D6EC}"/>
              </a:ext>
            </a:extLst>
          </p:cNvPr>
          <p:cNvCxnSpPr/>
          <p:nvPr/>
        </p:nvCxnSpPr>
        <p:spPr>
          <a:xfrm>
            <a:off x="1817688" y="2898000"/>
            <a:ext cx="7920037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ângulo 10">
            <a:extLst>
              <a:ext uri="{FF2B5EF4-FFF2-40B4-BE49-F238E27FC236}">
                <a16:creationId xmlns:a16="http://schemas.microsoft.com/office/drawing/2014/main" id="{3BEA0D50-3758-7116-FF41-B92F37EEBD6A}"/>
              </a:ext>
            </a:extLst>
          </p:cNvPr>
          <p:cNvSpPr/>
          <p:nvPr/>
        </p:nvSpPr>
        <p:spPr>
          <a:xfrm>
            <a:off x="-112143" y="11537951"/>
            <a:ext cx="13940288" cy="2247062"/>
          </a:xfrm>
          <a:prstGeom prst="rect">
            <a:avLst/>
          </a:prstGeom>
          <a:solidFill>
            <a:srgbClr val="E2D2A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61729D14-4B66-6BBB-491B-A1CA862102F7}"/>
              </a:ext>
            </a:extLst>
          </p:cNvPr>
          <p:cNvSpPr txBox="1"/>
          <p:nvPr/>
        </p:nvSpPr>
        <p:spPr>
          <a:xfrm>
            <a:off x="1847293" y="12396399"/>
            <a:ext cx="6876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Realização:</a:t>
            </a: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69119FBD-CCD5-6D74-E058-891FFCF504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000" y="11454347"/>
            <a:ext cx="7487254" cy="2363152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45B8A4BD-5876-D3D2-5615-ED2B7AA9C9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7162" y="11213846"/>
            <a:ext cx="2842838" cy="284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362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32E11-8260-F079-B7C3-C005E795C3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64A28AA0-1C9D-7E32-8CA2-9A5CEF8605FC}"/>
              </a:ext>
            </a:extLst>
          </p:cNvPr>
          <p:cNvSpPr/>
          <p:nvPr/>
        </p:nvSpPr>
        <p:spPr>
          <a:xfrm>
            <a:off x="-112143" y="-69011"/>
            <a:ext cx="13940287" cy="13854023"/>
          </a:xfrm>
          <a:prstGeom prst="rect">
            <a:avLst/>
          </a:prstGeom>
          <a:solidFill>
            <a:srgbClr val="E2D2A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A5495E4A-C5DA-8F18-BF99-F4CC45083E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30" r="15230"/>
          <a:stretch>
            <a:fillRect/>
          </a:stretch>
        </p:blipFill>
        <p:spPr>
          <a:xfrm>
            <a:off x="-270000" y="0"/>
            <a:ext cx="14256000" cy="12654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A397A5AB-225A-80E9-F8AE-75EE57761DF4}"/>
              </a:ext>
            </a:extLst>
          </p:cNvPr>
          <p:cNvSpPr txBox="1"/>
          <p:nvPr/>
        </p:nvSpPr>
        <p:spPr>
          <a:xfrm>
            <a:off x="1817688" y="1347750"/>
            <a:ext cx="6876709" cy="1083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922F60"/>
                </a:solidFill>
              </a:rPr>
              <a:t>XX </a:t>
            </a:r>
            <a:r>
              <a:rPr lang="pt-BR" sz="3200" b="1" dirty="0" err="1">
                <a:solidFill>
                  <a:srgbClr val="922F60"/>
                </a:solidFill>
              </a:rPr>
              <a:t>nov</a:t>
            </a:r>
            <a:r>
              <a:rPr lang="pt-BR" sz="3200" b="1" dirty="0">
                <a:solidFill>
                  <a:srgbClr val="922F60"/>
                </a:solidFill>
              </a:rPr>
              <a:t> | </a:t>
            </a:r>
            <a:r>
              <a:rPr lang="pt-BR" sz="3200" b="1" dirty="0" err="1">
                <a:solidFill>
                  <a:srgbClr val="922F60"/>
                </a:solidFill>
              </a:rPr>
              <a:t>xxh</a:t>
            </a:r>
            <a:endParaRPr lang="pt-BR" sz="3200" b="1" dirty="0">
              <a:solidFill>
                <a:srgbClr val="922F60"/>
              </a:solidFill>
            </a:endParaRPr>
          </a:p>
          <a:p>
            <a:pPr>
              <a:lnSpc>
                <a:spcPts val="4200"/>
              </a:lnSpc>
            </a:pPr>
            <a:r>
              <a:rPr lang="pt-BR" sz="2800" dirty="0">
                <a:solidFill>
                  <a:srgbClr val="922F60"/>
                </a:solidFill>
              </a:rPr>
              <a:t>Digitar o local da atividade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52C9D63-1EF3-CFF7-A7F4-DAB154A1EA7F}"/>
              </a:ext>
            </a:extLst>
          </p:cNvPr>
          <p:cNvSpPr txBox="1"/>
          <p:nvPr/>
        </p:nvSpPr>
        <p:spPr>
          <a:xfrm>
            <a:off x="1847293" y="3573010"/>
            <a:ext cx="789043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5200" b="1" dirty="0">
                <a:solidFill>
                  <a:srgbClr val="922F60"/>
                </a:solidFill>
              </a:rPr>
              <a:t>Nome/Título da Atividade Submetida no SIGAA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ED7F5025-455B-0067-3183-18D5A558B7F1}"/>
              </a:ext>
            </a:extLst>
          </p:cNvPr>
          <p:cNvSpPr txBox="1"/>
          <p:nvPr/>
        </p:nvSpPr>
        <p:spPr>
          <a:xfrm>
            <a:off x="1817688" y="6137275"/>
            <a:ext cx="542544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rgbClr val="922F60"/>
                </a:solidFill>
              </a:rPr>
              <a:t>PARTICIPANTES</a:t>
            </a:r>
          </a:p>
          <a:p>
            <a:r>
              <a:rPr lang="pt-BR" sz="2800" dirty="0">
                <a:solidFill>
                  <a:srgbClr val="922F60"/>
                </a:solidFill>
              </a:rPr>
              <a:t>Nome do Convidado/a</a:t>
            </a:r>
          </a:p>
          <a:p>
            <a:r>
              <a:rPr lang="pt-BR" sz="2800" dirty="0">
                <a:solidFill>
                  <a:srgbClr val="922F60"/>
                </a:solidFill>
              </a:rPr>
              <a:t>Nome do Convidado/a</a:t>
            </a:r>
          </a:p>
          <a:p>
            <a:r>
              <a:rPr lang="pt-BR" sz="2800" dirty="0">
                <a:solidFill>
                  <a:srgbClr val="922F60"/>
                </a:solidFill>
              </a:rPr>
              <a:t>Nome do Convidado/a</a:t>
            </a:r>
          </a:p>
          <a:p>
            <a:endParaRPr lang="pt-BR" sz="2800" b="1" dirty="0">
              <a:solidFill>
                <a:srgbClr val="922F60"/>
              </a:solidFill>
            </a:endParaRPr>
          </a:p>
          <a:p>
            <a:r>
              <a:rPr lang="pt-BR" sz="2800" b="1" dirty="0">
                <a:solidFill>
                  <a:srgbClr val="922F60"/>
                </a:solidFill>
              </a:rPr>
              <a:t>MEDIAÇÃO</a:t>
            </a:r>
          </a:p>
          <a:p>
            <a:r>
              <a:rPr lang="pt-BR" sz="2800" dirty="0">
                <a:solidFill>
                  <a:srgbClr val="922F60"/>
                </a:solidFill>
              </a:rPr>
              <a:t>Nome do Convidado/a</a:t>
            </a:r>
          </a:p>
          <a:p>
            <a:endParaRPr lang="pt-BR" sz="2400" dirty="0">
              <a:solidFill>
                <a:srgbClr val="922F60"/>
              </a:solidFill>
            </a:endParaRPr>
          </a:p>
          <a:p>
            <a:r>
              <a:rPr lang="pt-BR" i="1" dirty="0">
                <a:solidFill>
                  <a:srgbClr val="FF0000"/>
                </a:solidFill>
              </a:rPr>
              <a:t>*Modelo sugerido para divulgação nas redes sociais (1080x1080px). As equipes podem criar layouts próprios para suas peças a partir dos elementos de identidade visual da marca SU24.</a:t>
            </a:r>
          </a:p>
        </p:txBody>
      </p: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A6599EBB-8EEA-9841-6DF1-9AA620E82F8D}"/>
              </a:ext>
            </a:extLst>
          </p:cNvPr>
          <p:cNvCxnSpPr/>
          <p:nvPr/>
        </p:nvCxnSpPr>
        <p:spPr>
          <a:xfrm>
            <a:off x="1817688" y="2898000"/>
            <a:ext cx="7920037" cy="0"/>
          </a:xfrm>
          <a:prstGeom prst="line">
            <a:avLst/>
          </a:prstGeom>
          <a:ln w="38100">
            <a:solidFill>
              <a:srgbClr val="922F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ângulo 10">
            <a:extLst>
              <a:ext uri="{FF2B5EF4-FFF2-40B4-BE49-F238E27FC236}">
                <a16:creationId xmlns:a16="http://schemas.microsoft.com/office/drawing/2014/main" id="{650D573B-8466-3D60-8C2C-9EABAAB27C72}"/>
              </a:ext>
            </a:extLst>
          </p:cNvPr>
          <p:cNvSpPr/>
          <p:nvPr/>
        </p:nvSpPr>
        <p:spPr>
          <a:xfrm>
            <a:off x="-112143" y="11537951"/>
            <a:ext cx="13940288" cy="2247062"/>
          </a:xfrm>
          <a:prstGeom prst="rect">
            <a:avLst/>
          </a:prstGeom>
          <a:solidFill>
            <a:srgbClr val="E2D2A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37809EEF-B4B1-54EB-8573-F4EAB3E36668}"/>
              </a:ext>
            </a:extLst>
          </p:cNvPr>
          <p:cNvSpPr txBox="1"/>
          <p:nvPr/>
        </p:nvSpPr>
        <p:spPr>
          <a:xfrm>
            <a:off x="1847293" y="12396399"/>
            <a:ext cx="6876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Realização:</a:t>
            </a: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48C546E2-BA54-136F-E6AF-31C4A05E0B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000" y="11454347"/>
            <a:ext cx="7487254" cy="2363152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083414D5-9F82-B99C-2170-A60938E64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7162" y="11213846"/>
            <a:ext cx="2842838" cy="284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00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145ACF-938E-FF09-DE80-4472AAA194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41826594-6D25-3464-AA8B-23F815EB6F86}"/>
              </a:ext>
            </a:extLst>
          </p:cNvPr>
          <p:cNvSpPr/>
          <p:nvPr/>
        </p:nvSpPr>
        <p:spPr>
          <a:xfrm>
            <a:off x="-112143" y="-69011"/>
            <a:ext cx="13940287" cy="13854023"/>
          </a:xfrm>
          <a:prstGeom prst="rect">
            <a:avLst/>
          </a:prstGeom>
          <a:solidFill>
            <a:srgbClr val="922F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B5EAE2C5-CF34-A97D-C3EF-B60979F753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91"/>
          <a:stretch>
            <a:fillRect/>
          </a:stretch>
        </p:blipFill>
        <p:spPr>
          <a:xfrm>
            <a:off x="0" y="0"/>
            <a:ext cx="13940287" cy="12652312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41CCDF07-43C1-A440-C14D-E7313A6DD3C8}"/>
              </a:ext>
            </a:extLst>
          </p:cNvPr>
          <p:cNvSpPr txBox="1"/>
          <p:nvPr/>
        </p:nvSpPr>
        <p:spPr>
          <a:xfrm>
            <a:off x="1817688" y="1347750"/>
            <a:ext cx="6876709" cy="1083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</a:rPr>
              <a:t>XX </a:t>
            </a:r>
            <a:r>
              <a:rPr lang="pt-BR" sz="3200" b="1" dirty="0" err="1">
                <a:solidFill>
                  <a:schemeClr val="bg1"/>
                </a:solidFill>
              </a:rPr>
              <a:t>nov</a:t>
            </a:r>
            <a:r>
              <a:rPr lang="pt-BR" sz="3200" b="1" dirty="0">
                <a:solidFill>
                  <a:schemeClr val="bg1"/>
                </a:solidFill>
              </a:rPr>
              <a:t> | </a:t>
            </a:r>
            <a:r>
              <a:rPr lang="pt-BR" sz="3200" b="1" dirty="0" err="1">
                <a:solidFill>
                  <a:schemeClr val="bg1"/>
                </a:solidFill>
              </a:rPr>
              <a:t>xxh</a:t>
            </a:r>
            <a:endParaRPr lang="pt-BR" sz="3200" b="1" dirty="0">
              <a:solidFill>
                <a:schemeClr val="bg1"/>
              </a:solidFill>
            </a:endParaRPr>
          </a:p>
          <a:p>
            <a:pPr>
              <a:lnSpc>
                <a:spcPts val="4200"/>
              </a:lnSpc>
            </a:pPr>
            <a:r>
              <a:rPr lang="pt-BR" sz="2800" dirty="0">
                <a:solidFill>
                  <a:schemeClr val="bg1"/>
                </a:solidFill>
              </a:rPr>
              <a:t>Digitar o local da atividade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E9AD6020-29B7-46E4-14BB-85B21AFF6F9E}"/>
              </a:ext>
            </a:extLst>
          </p:cNvPr>
          <p:cNvSpPr txBox="1"/>
          <p:nvPr/>
        </p:nvSpPr>
        <p:spPr>
          <a:xfrm>
            <a:off x="1847293" y="3573010"/>
            <a:ext cx="789043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5200" b="1" dirty="0">
                <a:solidFill>
                  <a:schemeClr val="bg1"/>
                </a:solidFill>
              </a:rPr>
              <a:t>Nome/Título da Atividade Submetida no SIGAA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92A2636-6B1D-E170-DEAE-ED04D667ABAC}"/>
              </a:ext>
            </a:extLst>
          </p:cNvPr>
          <p:cNvSpPr txBox="1"/>
          <p:nvPr/>
        </p:nvSpPr>
        <p:spPr>
          <a:xfrm>
            <a:off x="1817688" y="6137275"/>
            <a:ext cx="542544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</a:rPr>
              <a:t>PARTICIPANTES</a:t>
            </a:r>
          </a:p>
          <a:p>
            <a:r>
              <a:rPr lang="pt-BR" sz="28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8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8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800" b="1" dirty="0">
              <a:solidFill>
                <a:schemeClr val="bg1"/>
              </a:solidFill>
            </a:endParaRPr>
          </a:p>
          <a:p>
            <a:r>
              <a:rPr lang="pt-BR" sz="2800" b="1" dirty="0">
                <a:solidFill>
                  <a:schemeClr val="bg1"/>
                </a:solidFill>
              </a:rPr>
              <a:t>MEDIAÇÃO</a:t>
            </a:r>
          </a:p>
          <a:p>
            <a:r>
              <a:rPr lang="pt-BR" sz="28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dirty="0">
              <a:solidFill>
                <a:schemeClr val="bg1"/>
              </a:solidFill>
            </a:endParaRPr>
          </a:p>
          <a:p>
            <a:r>
              <a:rPr lang="pt-BR" i="1" dirty="0">
                <a:solidFill>
                  <a:srgbClr val="FECC00"/>
                </a:solidFill>
              </a:rPr>
              <a:t>*Modelo sugerido para divulgação nas redes sociais (1080x1080px). As equipes podem criar layouts próprios para suas peças a partir dos elementos de identidade visual da marca SU24.</a:t>
            </a:r>
          </a:p>
        </p:txBody>
      </p: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146B7FAD-A660-14AD-7A01-F1A16BE419DB}"/>
              </a:ext>
            </a:extLst>
          </p:cNvPr>
          <p:cNvCxnSpPr/>
          <p:nvPr/>
        </p:nvCxnSpPr>
        <p:spPr>
          <a:xfrm>
            <a:off x="1817688" y="2898000"/>
            <a:ext cx="7920037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ângulo 10">
            <a:extLst>
              <a:ext uri="{FF2B5EF4-FFF2-40B4-BE49-F238E27FC236}">
                <a16:creationId xmlns:a16="http://schemas.microsoft.com/office/drawing/2014/main" id="{989098F8-3A9A-AED3-E393-1E431A73188A}"/>
              </a:ext>
            </a:extLst>
          </p:cNvPr>
          <p:cNvSpPr/>
          <p:nvPr/>
        </p:nvSpPr>
        <p:spPr>
          <a:xfrm>
            <a:off x="-112143" y="11537951"/>
            <a:ext cx="13940288" cy="2247062"/>
          </a:xfrm>
          <a:prstGeom prst="rect">
            <a:avLst/>
          </a:prstGeom>
          <a:solidFill>
            <a:srgbClr val="E2D2A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1870B91F-C95D-D921-C2C0-09E611A8DF2C}"/>
              </a:ext>
            </a:extLst>
          </p:cNvPr>
          <p:cNvSpPr txBox="1"/>
          <p:nvPr/>
        </p:nvSpPr>
        <p:spPr>
          <a:xfrm>
            <a:off x="1847293" y="12396399"/>
            <a:ext cx="6876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Realização:</a:t>
            </a: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4F6856F8-AFDE-3307-C908-3C4A373F16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000" y="11454347"/>
            <a:ext cx="7487254" cy="2363152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933B54E3-77C6-7B95-0913-7DD96DC479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7162" y="11213846"/>
            <a:ext cx="2842838" cy="284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3783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48E243-EE1A-9537-8E80-4F1D6A215B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6058DC92-51E0-ACAC-93CD-E657BC71B123}"/>
              </a:ext>
            </a:extLst>
          </p:cNvPr>
          <p:cNvSpPr/>
          <p:nvPr/>
        </p:nvSpPr>
        <p:spPr>
          <a:xfrm>
            <a:off x="-112143" y="-69011"/>
            <a:ext cx="13940287" cy="13854023"/>
          </a:xfrm>
          <a:prstGeom prst="rect">
            <a:avLst/>
          </a:prstGeom>
          <a:solidFill>
            <a:srgbClr val="E2D2A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B9623E5D-2899-248D-8C6A-00FB63AA2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885"/>
          <a:stretch>
            <a:fillRect/>
          </a:stretch>
        </p:blipFill>
        <p:spPr>
          <a:xfrm>
            <a:off x="1" y="0"/>
            <a:ext cx="13940288" cy="138528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A3CBE776-6D36-108D-5F85-3D8EBCDA1C0E}"/>
              </a:ext>
            </a:extLst>
          </p:cNvPr>
          <p:cNvSpPr txBox="1"/>
          <p:nvPr/>
        </p:nvSpPr>
        <p:spPr>
          <a:xfrm>
            <a:off x="1817688" y="1347750"/>
            <a:ext cx="6876709" cy="1083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922F60"/>
                </a:solidFill>
              </a:rPr>
              <a:t>XX </a:t>
            </a:r>
            <a:r>
              <a:rPr lang="pt-BR" sz="3200" b="1" dirty="0" err="1">
                <a:solidFill>
                  <a:srgbClr val="922F60"/>
                </a:solidFill>
              </a:rPr>
              <a:t>nov</a:t>
            </a:r>
            <a:r>
              <a:rPr lang="pt-BR" sz="3200" b="1" dirty="0">
                <a:solidFill>
                  <a:srgbClr val="922F60"/>
                </a:solidFill>
              </a:rPr>
              <a:t> | </a:t>
            </a:r>
            <a:r>
              <a:rPr lang="pt-BR" sz="3200" b="1" dirty="0" err="1">
                <a:solidFill>
                  <a:srgbClr val="922F60"/>
                </a:solidFill>
              </a:rPr>
              <a:t>xxh</a:t>
            </a:r>
            <a:endParaRPr lang="pt-BR" sz="3200" b="1" dirty="0">
              <a:solidFill>
                <a:srgbClr val="922F60"/>
              </a:solidFill>
            </a:endParaRPr>
          </a:p>
          <a:p>
            <a:pPr>
              <a:lnSpc>
                <a:spcPts val="4200"/>
              </a:lnSpc>
            </a:pPr>
            <a:r>
              <a:rPr lang="pt-BR" sz="2800" dirty="0">
                <a:solidFill>
                  <a:srgbClr val="922F60"/>
                </a:solidFill>
              </a:rPr>
              <a:t>Digitar o local da atividade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0D1DD2AA-D2BA-F3BC-B39D-A1F552C185D1}"/>
              </a:ext>
            </a:extLst>
          </p:cNvPr>
          <p:cNvSpPr txBox="1"/>
          <p:nvPr/>
        </p:nvSpPr>
        <p:spPr>
          <a:xfrm>
            <a:off x="1847293" y="3573010"/>
            <a:ext cx="789043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5200" b="1" dirty="0">
                <a:solidFill>
                  <a:srgbClr val="922F60"/>
                </a:solidFill>
              </a:rPr>
              <a:t>Nome/Título da Atividade Submetida no SIGAA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6C50402-7E65-5836-CA94-BCA654ED827A}"/>
              </a:ext>
            </a:extLst>
          </p:cNvPr>
          <p:cNvSpPr txBox="1"/>
          <p:nvPr/>
        </p:nvSpPr>
        <p:spPr>
          <a:xfrm>
            <a:off x="1817688" y="6137275"/>
            <a:ext cx="542544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rgbClr val="922F60"/>
                </a:solidFill>
              </a:rPr>
              <a:t>PARTICIPANTES</a:t>
            </a:r>
          </a:p>
          <a:p>
            <a:r>
              <a:rPr lang="pt-BR" sz="2800" dirty="0">
                <a:solidFill>
                  <a:srgbClr val="922F60"/>
                </a:solidFill>
              </a:rPr>
              <a:t>Nome do Convidado/a</a:t>
            </a:r>
          </a:p>
          <a:p>
            <a:r>
              <a:rPr lang="pt-BR" sz="2800" dirty="0">
                <a:solidFill>
                  <a:srgbClr val="922F60"/>
                </a:solidFill>
              </a:rPr>
              <a:t>Nome do Convidado/a</a:t>
            </a:r>
          </a:p>
          <a:p>
            <a:r>
              <a:rPr lang="pt-BR" sz="2800" dirty="0">
                <a:solidFill>
                  <a:srgbClr val="922F60"/>
                </a:solidFill>
              </a:rPr>
              <a:t>Nome do Convidado/a</a:t>
            </a:r>
          </a:p>
          <a:p>
            <a:endParaRPr lang="pt-BR" sz="2800" b="1" dirty="0">
              <a:solidFill>
                <a:srgbClr val="922F60"/>
              </a:solidFill>
            </a:endParaRPr>
          </a:p>
          <a:p>
            <a:r>
              <a:rPr lang="pt-BR" sz="2800" b="1" dirty="0">
                <a:solidFill>
                  <a:srgbClr val="922F60"/>
                </a:solidFill>
              </a:rPr>
              <a:t>MEDIAÇÃO</a:t>
            </a:r>
          </a:p>
          <a:p>
            <a:r>
              <a:rPr lang="pt-BR" sz="2800" dirty="0">
                <a:solidFill>
                  <a:srgbClr val="922F60"/>
                </a:solidFill>
              </a:rPr>
              <a:t>Nome do Convidado/a</a:t>
            </a:r>
          </a:p>
          <a:p>
            <a:endParaRPr lang="pt-BR" sz="2400" dirty="0">
              <a:solidFill>
                <a:schemeClr val="bg1"/>
              </a:solidFill>
            </a:endParaRPr>
          </a:p>
          <a:p>
            <a:r>
              <a:rPr lang="pt-BR" i="1" dirty="0">
                <a:solidFill>
                  <a:srgbClr val="FF0000"/>
                </a:solidFill>
              </a:rPr>
              <a:t>*Modelo sugerido para divulgação nas redes sociais (1080x1080px). As equipes podem criar layouts próprios para suas peças a partir dos elementos de identidade visual da marca SU24.</a:t>
            </a:r>
          </a:p>
        </p:txBody>
      </p: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A8894BBF-1363-FC87-9C24-F436CADBAC8E}"/>
              </a:ext>
            </a:extLst>
          </p:cNvPr>
          <p:cNvCxnSpPr/>
          <p:nvPr/>
        </p:nvCxnSpPr>
        <p:spPr>
          <a:xfrm>
            <a:off x="1817688" y="2898000"/>
            <a:ext cx="7920037" cy="0"/>
          </a:xfrm>
          <a:prstGeom prst="line">
            <a:avLst/>
          </a:prstGeom>
          <a:ln w="38100">
            <a:solidFill>
              <a:srgbClr val="922F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ângulo 10">
            <a:extLst>
              <a:ext uri="{FF2B5EF4-FFF2-40B4-BE49-F238E27FC236}">
                <a16:creationId xmlns:a16="http://schemas.microsoft.com/office/drawing/2014/main" id="{1083F5ED-26A2-54D9-F9A0-B52BB19DD742}"/>
              </a:ext>
            </a:extLst>
          </p:cNvPr>
          <p:cNvSpPr/>
          <p:nvPr/>
        </p:nvSpPr>
        <p:spPr>
          <a:xfrm>
            <a:off x="-112143" y="11537951"/>
            <a:ext cx="13940288" cy="2247062"/>
          </a:xfrm>
          <a:prstGeom prst="rect">
            <a:avLst/>
          </a:prstGeom>
          <a:solidFill>
            <a:srgbClr val="922F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E257ED86-81F9-31EA-843C-5E37AB0C3D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000" y="11502485"/>
            <a:ext cx="7469882" cy="2361600"/>
          </a:xfrm>
          <a:prstGeom prst="rect">
            <a:avLst/>
          </a:prstGeom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5267A4E3-9E3F-5BF8-C8C3-2CF804CD44E4}"/>
              </a:ext>
            </a:extLst>
          </p:cNvPr>
          <p:cNvSpPr txBox="1"/>
          <p:nvPr/>
        </p:nvSpPr>
        <p:spPr>
          <a:xfrm>
            <a:off x="1847293" y="12396399"/>
            <a:ext cx="6876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Realização:</a:t>
            </a: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07B00716-9B7E-50BA-D544-46798FD13A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6624" y="11178000"/>
            <a:ext cx="2882180" cy="288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70970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288</TotalTime>
  <Words>360</Words>
  <Application>Microsoft Office PowerPoint</Application>
  <PresentationFormat>Personalizar</PresentationFormat>
  <Paragraphs>65</Paragraphs>
  <Slides>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Luis Henrique</dc:creator>
  <cp:lastModifiedBy>Luis Henrique</cp:lastModifiedBy>
  <cp:revision>10</cp:revision>
  <dcterms:created xsi:type="dcterms:W3CDTF">2021-05-02T23:44:31Z</dcterms:created>
  <dcterms:modified xsi:type="dcterms:W3CDTF">2025-10-13T17:43:59Z</dcterms:modified>
</cp:coreProperties>
</file>