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FCB9DE-EE8B-EB76-DCB5-95677C49A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0313EF-7409-0486-0431-E88173DDD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C7F463-2A19-2E81-B411-C616A6C73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8DDB-EE3A-4087-A3F1-B4FF505E3DFE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2AF8BB-A7D8-5169-2692-027BEBCB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81BA0E-41F5-A83F-0EE7-7DC91ED4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C0F3-6C36-4024-ABAD-614FD2CAB8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036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ECF004-3269-2906-E7C6-C9AED7D46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FF30016-7C50-FA27-EB55-88EF8EBC2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78CEDB-C8DF-A135-EBE0-676F8936A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8DDB-EE3A-4087-A3F1-B4FF505E3DFE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5E138D-6548-05B0-237E-88B581FEE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D97519-926C-377E-441E-C9A2D8292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C0F3-6C36-4024-ABAD-614FD2CAB8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836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9C98F8A-1959-7F33-7DAD-EA6A4B8FF5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BF0E1BC-65C8-85B5-9FC5-99F7D63FB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7D2624-BD61-1091-0BCC-B2C2BA125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8DDB-EE3A-4087-A3F1-B4FF505E3DFE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3F5788-8E7A-BA95-D87C-CE7DCAB3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D6161F-4BA3-B6F3-28B1-0D074CBC4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C0F3-6C36-4024-ABAD-614FD2CAB8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49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B2969-4EB0-1769-ED04-7843D83FC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4F4075-B1AC-3F09-8606-A911403B1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9FF321-5B9D-66C5-9571-D96E17041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8DDB-EE3A-4087-A3F1-B4FF505E3DFE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81A843-E759-84D0-4652-9794B181D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9A346E-0045-C153-78D2-4DFB312E4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C0F3-6C36-4024-ABAD-614FD2CAB8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34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4DFAEE-38E8-1E2F-BA6D-AD490CB9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F83576B-E913-9BEA-E15D-765576748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435149-1141-1FC5-6269-378E4CC1F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8DDB-EE3A-4087-A3F1-B4FF505E3DFE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B51D6D-ECF3-E252-D710-8DF31DB57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7881A6-3F29-BBC8-3F59-BA06CE83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C0F3-6C36-4024-ABAD-614FD2CAB8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515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C6EB5-2A50-A8C6-2E47-2F06CCB9B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A94954-0958-1196-4323-62F8A833D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448FC71-E87F-6A31-79FF-D1AF9C24E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334C357-B9BC-852A-0D31-F3BC10F89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8DDB-EE3A-4087-A3F1-B4FF505E3DFE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9E5E723-1316-D5F5-8802-4011A62CE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92B38C0-3D3E-F11E-4CC6-50FDF34D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C0F3-6C36-4024-ABAD-614FD2CAB8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80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2B51B-BB2C-5460-0C69-F67DA5F9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902F12B-88B0-6F01-9DA7-641FE20F1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33A1A88-A11C-3C46-2692-68FA826B2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8647179-79D0-B511-D808-FC986F6E4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49B4A71-00A7-A969-00EB-1E24B8DCE7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1F4CB2B-D412-1E05-FDDF-937882C51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8DDB-EE3A-4087-A3F1-B4FF505E3DFE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9534B3A-6D71-2FA7-20C7-9EC860A85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53409C9-CD7B-0AD6-F6EF-CC3506DDC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C0F3-6C36-4024-ABAD-614FD2CAB8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74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C8520A-20F7-D8A7-ADAA-486026476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E63A0D5-D384-8D15-863F-E21F6B47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8DDB-EE3A-4087-A3F1-B4FF505E3DFE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AF8E410-4290-646F-DFB6-D3AD7ECE3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E4A39CA-4FE0-F26E-4E81-9762ABAEF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C0F3-6C36-4024-ABAD-614FD2CAB8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248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F3C5A21-65DF-EAFC-1875-46F67CD8D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8DDB-EE3A-4087-A3F1-B4FF505E3DFE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9284729-819C-E840-22E7-2ECA049D0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E4F394E-4503-7C7A-602D-F74B95B81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C0F3-6C36-4024-ABAD-614FD2CAB8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596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C620D-0ABD-02BB-6F1A-EED0679BC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BACEE3-9B02-45E8-7CA7-A6A97AE14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8AAA934-B77F-BC73-22F3-63405E9E1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524867D-4B6A-B96D-2C28-7D028624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8DDB-EE3A-4087-A3F1-B4FF505E3DFE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C1D5FF-95DB-5365-C21F-4BDD03FE9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6D5C3A1-3ADC-FD4D-A97D-29C586693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C0F3-6C36-4024-ABAD-614FD2CAB8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741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E66F3F-E3C9-6062-B9BE-84132F079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F14CEF5-6CC4-19B5-09D5-A0035C5D3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36171D2-32C4-7D74-28CB-6B8980475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82B7A84-F80A-92D7-11B0-564D44147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8DDB-EE3A-4087-A3F1-B4FF505E3DFE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4AC3AD7-5D66-B197-1E3E-F8077FB43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26222A9-C7B7-AE72-ECCE-C47BB4438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C0F3-6C36-4024-ABAD-614FD2CAB8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190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F3F7606-143C-0233-9928-DB2AFF24E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1E98529-9CEF-DD7A-42B6-D2DD6DABD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C6BC06-8CB3-8C38-F67E-BFAFEF164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B8DDB-EE3A-4087-A3F1-B4FF505E3DFE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F1B0D6-6F5B-26AB-38E2-4142D5A44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6F9F3D-ECA7-174C-2DCF-52E55C003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C0F3-6C36-4024-ABAD-614FD2CAB8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C05007-4AB0-BB8E-84EE-5AD84583D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5892" y="1521725"/>
            <a:ext cx="4428699" cy="2745688"/>
          </a:xfrm>
          <a:noFill/>
        </p:spPr>
        <p:txBody>
          <a:bodyPr>
            <a:normAutofit/>
          </a:bodyPr>
          <a:lstStyle/>
          <a:p>
            <a:pPr algn="l"/>
            <a:r>
              <a:rPr lang="pt-BR" sz="2900" b="1" dirty="0"/>
              <a:t>Conceitos e diretrizes da extensão universitária na UnB com enfoque para o protagonismo discente no cumprimento da função social da universidade</a:t>
            </a:r>
            <a:endParaRPr lang="pt-BR" sz="29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DBFFDC-6243-8CBE-4FD4-9CECF4387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5892" y="4359488"/>
            <a:ext cx="4428699" cy="1655762"/>
          </a:xfrm>
          <a:noFill/>
        </p:spPr>
        <p:txBody>
          <a:bodyPr>
            <a:normAutofit/>
          </a:bodyPr>
          <a:lstStyle/>
          <a:p>
            <a:pPr algn="l"/>
            <a:r>
              <a:rPr lang="pt-BR" sz="2200" b="1"/>
              <a:t>Prof. Dr. Alexandre Pilati</a:t>
            </a:r>
          </a:p>
          <a:p>
            <a:pPr algn="l"/>
            <a:r>
              <a:rPr lang="pt-BR" sz="2200" b="1"/>
              <a:t>Diretor Técnico de Extensão</a:t>
            </a:r>
          </a:p>
          <a:p>
            <a:pPr algn="l"/>
            <a:r>
              <a:rPr lang="pt-BR" sz="2200" b="1"/>
              <a:t>Decanato de Extensão – Universidade de Brasília</a:t>
            </a:r>
          </a:p>
          <a:p>
            <a:pPr algn="l"/>
            <a:endParaRPr lang="pt-BR" sz="2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AE8696-934C-132F-8FB9-11F6A64CB3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"/>
          <a:stretch/>
        </p:blipFill>
        <p:spPr>
          <a:xfrm>
            <a:off x="1" y="10"/>
            <a:ext cx="6832674" cy="6857990"/>
          </a:xfrm>
          <a:custGeom>
            <a:avLst/>
            <a:gdLst/>
            <a:ahLst/>
            <a:cxnLst/>
            <a:rect l="l" t="t" r="r" b="b"/>
            <a:pathLst>
              <a:path w="6832674" h="6858000">
                <a:moveTo>
                  <a:pt x="0" y="0"/>
                </a:moveTo>
                <a:lnTo>
                  <a:pt x="6832674" y="0"/>
                </a:lnTo>
                <a:lnTo>
                  <a:pt x="6749707" y="183520"/>
                </a:lnTo>
                <a:cubicBezTo>
                  <a:pt x="6327787" y="1181050"/>
                  <a:pt x="6094475" y="2277779"/>
                  <a:pt x="6094475" y="3429000"/>
                </a:cubicBezTo>
                <a:cubicBezTo>
                  <a:pt x="6094475" y="4580222"/>
                  <a:pt x="6327787" y="5676950"/>
                  <a:pt x="6749707" y="6674481"/>
                </a:cubicBezTo>
                <a:lnTo>
                  <a:pt x="683267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2837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Espaço Reservado para Conteúdo 7">
            <a:extLst>
              <a:ext uri="{FF2B5EF4-FFF2-40B4-BE49-F238E27FC236}">
                <a16:creationId xmlns:a16="http://schemas.microsoft.com/office/drawing/2014/main" id="{127639C7-FE16-748D-231B-1BF07D9755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10" r="16088" b="7874"/>
          <a:stretch/>
        </p:blipFill>
        <p:spPr>
          <a:xfrm>
            <a:off x="642938" y="1336431"/>
            <a:ext cx="6416675" cy="3334043"/>
          </a:xfrm>
          <a:prstGeom prst="rect">
            <a:avLst/>
          </a:prstGeom>
        </p:spPr>
      </p:pic>
      <p:pic>
        <p:nvPicPr>
          <p:cNvPr id="6" name="Picture 4" descr="Construções brasileiras que valem a pena conhecer — Português (Brasil)">
            <a:extLst>
              <a:ext uri="{FF2B5EF4-FFF2-40B4-BE49-F238E27FC236}">
                <a16:creationId xmlns:a16="http://schemas.microsoft.com/office/drawing/2014/main" id="{CC045B6E-6EB0-1D09-2838-CC148BE0E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733425"/>
            <a:ext cx="4413250" cy="12715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Nenhuma descrição de foto disponível.">
            <a:extLst>
              <a:ext uri="{FF2B5EF4-FFF2-40B4-BE49-F238E27FC236}">
                <a16:creationId xmlns:a16="http://schemas.microsoft.com/office/drawing/2014/main" id="{C6E5E546-E8FA-9723-C1DD-6D51BFB5EC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1" r="-2" b="16611"/>
          <a:stretch/>
        </p:blipFill>
        <p:spPr bwMode="auto">
          <a:xfrm>
            <a:off x="7135813" y="2079625"/>
            <a:ext cx="4413250" cy="2927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D4B4849-AB14-E18A-6819-7C7F20213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Casas Universitárias de Cultura</a:t>
            </a:r>
          </a:p>
        </p:txBody>
      </p:sp>
    </p:spTree>
    <p:extLst>
      <p:ext uri="{BB962C8B-B14F-4D97-AF65-F5344CB8AC3E}">
        <p14:creationId xmlns:p14="http://schemas.microsoft.com/office/powerpoint/2010/main" val="4218789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A08FEC-D27B-F2A5-231A-2052E2E46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24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6E2BF2-DD70-1DF6-1C49-A5D97B00B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endParaRPr lang="pt-BR" b="1"/>
          </a:p>
          <a:p>
            <a:endParaRPr lang="pt-BR" b="1"/>
          </a:p>
          <a:p>
            <a:endParaRPr lang="pt-BR" b="1"/>
          </a:p>
          <a:p>
            <a:r>
              <a:rPr lang="pt-BR" b="1"/>
              <a:t>NORTEADORES</a:t>
            </a:r>
            <a:r>
              <a:rPr lang="pt-BR"/>
              <a:t>: Darcy Ribeiro e Paulo Freire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2433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FCE70-961A-1007-1C0C-91A3FDD32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11160B-D07C-D579-3619-CDC440C09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2800" dirty="0"/>
              <a:t>“o Brasil não pode passar sem uma universidade que tenha o inteiro domínio do saber humano e que o cultive não como um ato de fruição erudita ou de vaidade acadêmica, mas com o objetivo de, montada nesse saber, pensar o Brasil como problema. Esta é a tarefa da Universidade de Brasília. Para isso ela foi concebida e criada. Este é o desafio que hoje, agora e sempre ela enfrentará.”</a:t>
            </a:r>
          </a:p>
          <a:p>
            <a:pPr marL="0" indent="0" algn="r">
              <a:buNone/>
            </a:pPr>
            <a:r>
              <a:rPr lang="pt-BR" sz="2800" b="1" dirty="0"/>
              <a:t>Darcy Ribeiro. </a:t>
            </a:r>
            <a:r>
              <a:rPr lang="pt-BR" sz="2800" i="1" dirty="0"/>
              <a:t>Universidade para quê?</a:t>
            </a:r>
          </a:p>
          <a:p>
            <a:pPr marL="0" indent="0">
              <a:buNone/>
            </a:pPr>
            <a:r>
              <a:rPr lang="pt-BR" sz="2800" dirty="0"/>
              <a:t>[É] indispensável a superação da compreensão ingênua do conhecimento humano, na qual muitas vezes nos conservamos. Ingenuidade que se reflete nas situações educativas em que o conhecimento do mundo é tomado como algo que deve ser transferido e depositado nos educandos. Este é um modo estático, verbalizado, de entender o conhecimento, que desconhece a confrontação com o mundo como a fonte verdadeira do conhecimento, nas suas fases e nos seus níveis diferentes, não só entre os homens, mas também entre os seres vivos em geral.</a:t>
            </a:r>
          </a:p>
          <a:p>
            <a:pPr algn="r"/>
            <a:r>
              <a:rPr lang="pt-BR" sz="2800" b="1" dirty="0"/>
              <a:t>Paulo Freire.</a:t>
            </a:r>
            <a:r>
              <a:rPr lang="pt-BR" sz="2800" dirty="0"/>
              <a:t> </a:t>
            </a:r>
            <a:r>
              <a:rPr lang="pt-BR" sz="2800" i="1" dirty="0"/>
              <a:t>Extensão ou comunicação</a:t>
            </a:r>
            <a:endParaRPr lang="pt-BR" sz="2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4002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238AD-AB7F-1602-305D-0850C3891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UnB Office"/>
              </a:rPr>
              <a:t>A condição contemporânea do </a:t>
            </a:r>
            <a:r>
              <a:rPr lang="pt-BR" dirty="0" err="1">
                <a:latin typeface="UnB Office"/>
              </a:rPr>
              <a:t>extensionismo</a:t>
            </a:r>
            <a:r>
              <a:rPr lang="pt-BR" dirty="0">
                <a:latin typeface="UnB Office"/>
              </a:rPr>
              <a:t> universitário no Brasil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13E01E-9225-6787-9F06-7A05AA4E5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pt-BR" dirty="0">
                <a:latin typeface="UnB Office"/>
              </a:rPr>
              <a:t>Necessidade do protagonismo da relação dialógica da Universidade com a sociedade relacionada com um novo </a:t>
            </a:r>
            <a:r>
              <a:rPr lang="pt-BR" b="1" u="sng" dirty="0">
                <a:latin typeface="UnB Office"/>
              </a:rPr>
              <a:t>lugar social do ensino superior público no Brasil</a:t>
            </a:r>
            <a:r>
              <a:rPr lang="pt-BR" dirty="0">
                <a:latin typeface="UnB Office"/>
              </a:rPr>
              <a:t>.</a:t>
            </a:r>
          </a:p>
          <a:p>
            <a:pPr marL="0" indent="0" algn="just">
              <a:buNone/>
              <a:defRPr/>
            </a:pPr>
            <a:endParaRPr lang="pt-BR" b="1" dirty="0">
              <a:latin typeface="UnB Office"/>
            </a:endParaRPr>
          </a:p>
          <a:p>
            <a:pPr algn="just">
              <a:defRPr/>
            </a:pPr>
            <a:r>
              <a:rPr lang="pt-BR" b="1" u="sng" dirty="0">
                <a:latin typeface="UnB Office"/>
              </a:rPr>
              <a:t>Marcos legais</a:t>
            </a:r>
            <a:r>
              <a:rPr lang="pt-BR" b="1" dirty="0">
                <a:latin typeface="UnB Office"/>
              </a:rPr>
              <a:t>:</a:t>
            </a:r>
            <a:r>
              <a:rPr lang="pt-BR" dirty="0">
                <a:latin typeface="UnB Office"/>
              </a:rPr>
              <a:t> Constituição de 1988; Política Nacional de Extensão Universitária (2012); Plano Nacional de Educação (2014); Diretrizes para a Extensão na Educação Superior Brasileira (2018).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4127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9BFF5E-32E8-B1C0-58A4-A5B48F769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Constituição 1988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1A3C03-3A50-A919-A9A9-9EA14D243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Título VIII    </a:t>
            </a:r>
            <a:br>
              <a:rPr lang="pt-BR" dirty="0"/>
            </a:br>
            <a:r>
              <a:rPr lang="pt-BR" dirty="0"/>
              <a:t>Da Ordem Social</a:t>
            </a:r>
          </a:p>
          <a:p>
            <a:r>
              <a:rPr lang="pt-BR" dirty="0"/>
              <a:t>Capítulo III    </a:t>
            </a:r>
            <a:br>
              <a:rPr lang="pt-BR" dirty="0"/>
            </a:br>
            <a:r>
              <a:rPr lang="pt-BR" dirty="0"/>
              <a:t>Da Educação, da Cultura e do Desporto</a:t>
            </a:r>
          </a:p>
          <a:p>
            <a:r>
              <a:rPr lang="pt-BR" dirty="0"/>
              <a:t>Seção I    </a:t>
            </a:r>
            <a:br>
              <a:rPr lang="pt-BR" dirty="0"/>
            </a:br>
            <a:r>
              <a:rPr lang="pt-BR" dirty="0"/>
              <a:t>Da Educação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b="1" dirty="0"/>
              <a:t>Art. 207.</a:t>
            </a:r>
            <a:r>
              <a:rPr lang="pt-BR" dirty="0"/>
              <a:t> As universidades gozam de </a:t>
            </a:r>
            <a:r>
              <a:rPr lang="pt-BR" dirty="0">
                <a:highlight>
                  <a:srgbClr val="FFFF00"/>
                </a:highlight>
              </a:rPr>
              <a:t>autonomia</a:t>
            </a:r>
            <a:r>
              <a:rPr lang="pt-BR" dirty="0"/>
              <a:t> didático-científica, administrativa e de gestão financeira e patrimonial, e obedecerão ao princípio de </a:t>
            </a:r>
            <a:r>
              <a:rPr lang="pt-BR" dirty="0">
                <a:highlight>
                  <a:srgbClr val="FFFF00"/>
                </a:highlight>
              </a:rPr>
              <a:t>indissociabilidade</a:t>
            </a:r>
            <a:r>
              <a:rPr lang="pt-BR" dirty="0"/>
              <a:t> entre ensino, pesquisa e extensão.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9765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E0983C-F3B3-FCDD-A889-D44471207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Plano e Política Nacional de Extensão (2001 – 2012)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D1AEA5-E6EC-5A87-938D-D74120B30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Extensão Universitária é o </a:t>
            </a:r>
            <a:r>
              <a:rPr lang="pt-BR" dirty="0">
                <a:highlight>
                  <a:srgbClr val="FFFF00"/>
                </a:highlight>
              </a:rPr>
              <a:t>processo educativo, cultural e científico</a:t>
            </a:r>
            <a:r>
              <a:rPr lang="pt-BR" dirty="0"/>
              <a:t> que articula o Ensino e a Pesquisa de forma indissociável e viabiliza a relação transformadora entre Universidade e Sociedade. (FORPROEX, 1987, p. 11).</a:t>
            </a:r>
          </a:p>
          <a:p>
            <a:endParaRPr lang="pt-BR" dirty="0"/>
          </a:p>
          <a:p>
            <a:r>
              <a:rPr lang="pt-BR" dirty="0"/>
              <a:t>A Extensão Universitária, sob o princípio constitucional da indissociabilidade entre ensino, pesquisa e extensão, é um processo </a:t>
            </a:r>
            <a:r>
              <a:rPr lang="pt-BR" dirty="0">
                <a:highlight>
                  <a:srgbClr val="FFFF00"/>
                </a:highlight>
              </a:rPr>
              <a:t>interdisciplinar, educativo, cultural, científico e político que promove a interação transformadora</a:t>
            </a:r>
            <a:r>
              <a:rPr lang="pt-BR" dirty="0"/>
              <a:t> entre Universidade e outros setores da sociedade. (FORPROEX, 2012, p.28)</a:t>
            </a:r>
          </a:p>
        </p:txBody>
      </p:sp>
    </p:spTree>
    <p:extLst>
      <p:ext uri="{BB962C8B-B14F-4D97-AF65-F5344CB8AC3E}">
        <p14:creationId xmlns:p14="http://schemas.microsoft.com/office/powerpoint/2010/main" val="3952187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F869E4-25D3-9151-1EB7-7AC7077C3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/>
              <a:t>Plano Nacional de Educação (PNE/2014-2024)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50DE1F-8090-B671-B378-CD1FB2B99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/>
              <a:t>Meta 12:</a:t>
            </a:r>
            <a:r>
              <a:rPr lang="pt-BR" dirty="0"/>
              <a:t> ELEVAR A TAXA BRUTA DE MATRÍCULA NA EDUCAÇÃO SUPERIOR PARA 50% (CINQUENTA POR CENTO) E A TAXA LÍQUIDA PARA 33% (TRINTA E TRÊS POR CENTO) DA POPULAÇÃO DE 18 (DEZOITO) A 24 (VINTE E QUATRO) ANOS, ASSEGURADA A QUALIDADE DA OFERTA E EXPANSÃO PARA, PELO MENOS, 40% (QUARENTA POR CENTO) DAS NOVAS MATRÍCULAS, NO SEGMENTO PÚBLICO.</a:t>
            </a:r>
          </a:p>
          <a:p>
            <a:pPr lvl="1"/>
            <a:r>
              <a:rPr lang="pt-BR" sz="2200" b="1" dirty="0"/>
              <a:t>Estratégia 12.7:</a:t>
            </a:r>
            <a:r>
              <a:rPr lang="pt-BR" sz="2200" dirty="0"/>
              <a:t> assegurar, no mínimo, 10% (dez por cento) do total de créditos curriculares exigidos para a graduação em programas e projetos de extensão universitária, orientando sua ação, prioritariamente, para áreas de grande pertinência social.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7894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2E2895-AA8A-305F-C0F1-CECC33B7C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Diretrizes Nacionais - Extensão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EEDCA2-DD44-4F13-D05D-C48C3C295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dirty="0"/>
              <a:t>A Extensão na Educação Superior Brasileira é a atividade que se integra à matriz curricular e à organização da pesquisa, constituindo-se em processo interdisciplinar, político educacional, cultural, científico, tecnológico, que promove a interação transformadora entre as instituições de ensino superior e os outros setores da sociedade, por meio da produção e da aplicação do conhecimento, em </a:t>
            </a:r>
            <a:r>
              <a:rPr lang="pt-BR" sz="2800" dirty="0">
                <a:highlight>
                  <a:srgbClr val="FFFF00"/>
                </a:highlight>
              </a:rPr>
              <a:t>articulação permanente com o ensino e a pesquisa</a:t>
            </a:r>
            <a:r>
              <a:rPr lang="pt-BR" sz="2800" dirty="0"/>
              <a:t>.</a:t>
            </a:r>
          </a:p>
          <a:p>
            <a:pPr algn="r"/>
            <a:endParaRPr lang="pt-BR" dirty="0"/>
          </a:p>
          <a:p>
            <a:pPr marL="0" indent="0" algn="r">
              <a:buNone/>
            </a:pPr>
            <a:r>
              <a:rPr lang="pt-BR" sz="2400" dirty="0"/>
              <a:t>Resolução CNE 18 de dezembro de 2018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5004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arte organograma repe2022 vfinal">
            <a:extLst>
              <a:ext uri="{FF2B5EF4-FFF2-40B4-BE49-F238E27FC236}">
                <a16:creationId xmlns:a16="http://schemas.microsoft.com/office/drawing/2014/main" id="{1E4AD8C7-D594-5229-CD58-388817F002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6327" y="643467"/>
            <a:ext cx="7879345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216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676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UnB Office</vt:lpstr>
      <vt:lpstr>Tema do Office</vt:lpstr>
      <vt:lpstr>Conceitos e diretrizes da extensão universitária na UnB com enfoque para o protagonismo discente no cumprimento da função social da universidade</vt:lpstr>
      <vt:lpstr>Apresentação do PowerPoint</vt:lpstr>
      <vt:lpstr>Apresentação do PowerPoint</vt:lpstr>
      <vt:lpstr>A condição contemporânea do extensionismo universitário no Brasil</vt:lpstr>
      <vt:lpstr>Constituição 1988</vt:lpstr>
      <vt:lpstr>Plano e Política Nacional de Extensão (2001 – 2012)</vt:lpstr>
      <vt:lpstr>Plano Nacional de Educação (PNE/2014-2024)</vt:lpstr>
      <vt:lpstr>Diretrizes Nacionais - Extensão</vt:lpstr>
      <vt:lpstr>Apresentação do PowerPoint</vt:lpstr>
      <vt:lpstr>Casas Universitárias de Cultura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Conceitos e diretrizes da extensão universitária na UnB com enfoque para o protagonismo discente no cumprimento da função social da universidade</dc:title>
  <dc:creator>Alexandre Pilati</dc:creator>
  <cp:lastModifiedBy>Alexandre Pilati</cp:lastModifiedBy>
  <cp:revision>1</cp:revision>
  <dcterms:created xsi:type="dcterms:W3CDTF">2023-11-28T16:49:37Z</dcterms:created>
  <dcterms:modified xsi:type="dcterms:W3CDTF">2023-11-28T16:58:09Z</dcterms:modified>
</cp:coreProperties>
</file>